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71" r:id="rId5"/>
    <p:sldId id="281" r:id="rId6"/>
    <p:sldId id="267" r:id="rId7"/>
    <p:sldId id="268" r:id="rId8"/>
    <p:sldId id="279" r:id="rId9"/>
    <p:sldId id="277" r:id="rId10"/>
    <p:sldId id="260" r:id="rId11"/>
    <p:sldId id="28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30" autoAdjust="0"/>
    <p:restoredTop sz="94660"/>
  </p:normalViewPr>
  <p:slideViewPr>
    <p:cSldViewPr>
      <p:cViewPr>
        <p:scale>
          <a:sx n="72" d="100"/>
          <a:sy n="72" d="100"/>
        </p:scale>
        <p:origin x="-100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EEE3-866D-47AF-9E01-929C02AC517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DC176-83C3-4DD0-AF43-A260F0DF2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9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EEE3-866D-47AF-9E01-929C02AC517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DC176-83C3-4DD0-AF43-A260F0DF2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10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EEE3-866D-47AF-9E01-929C02AC517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DC176-83C3-4DD0-AF43-A260F0DF2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39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EEE3-866D-47AF-9E01-929C02AC517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DC176-83C3-4DD0-AF43-A260F0DF2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32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EEE3-866D-47AF-9E01-929C02AC517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DC176-83C3-4DD0-AF43-A260F0DF2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8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EEE3-866D-47AF-9E01-929C02AC517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DC176-83C3-4DD0-AF43-A260F0DF2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434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EEE3-866D-47AF-9E01-929C02AC517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DC176-83C3-4DD0-AF43-A260F0DF2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67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EEE3-866D-47AF-9E01-929C02AC517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DC176-83C3-4DD0-AF43-A260F0DF2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976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EEE3-866D-47AF-9E01-929C02AC517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DC176-83C3-4DD0-AF43-A260F0DF2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4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EEE3-866D-47AF-9E01-929C02AC517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DC176-83C3-4DD0-AF43-A260F0DF2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66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EEE3-866D-47AF-9E01-929C02AC517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DC176-83C3-4DD0-AF43-A260F0DF2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88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4EEE3-866D-47AF-9E01-929C02AC517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DC176-83C3-4DD0-AF43-A260F0DF2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1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4785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Arial Black" pitchFamily="34" charset="0"/>
              </a:rPr>
              <a:t>Domestic Revenue Mobilization in Ethiopia: </a:t>
            </a:r>
            <a:r>
              <a:rPr lang="en-US" sz="3600" i="1" dirty="0" smtClean="0">
                <a:solidFill>
                  <a:schemeClr val="tx2"/>
                </a:solidFill>
                <a:latin typeface="Arial Black" pitchFamily="34" charset="0"/>
              </a:rPr>
              <a:t>Challenges</a:t>
            </a:r>
            <a:endParaRPr lang="en-US" sz="3600" i="1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71600"/>
          </a:xfrm>
        </p:spPr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Wollela A Yesegat</a:t>
            </a:r>
          </a:p>
          <a:p>
            <a:r>
              <a:rPr lang="en-US" dirty="0" smtClean="0">
                <a:latin typeface="Arial Black" pitchFamily="34" charset="0"/>
              </a:rPr>
              <a:t>Addis Ababa University  </a:t>
            </a:r>
            <a:endParaRPr lang="en-US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58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2"/>
                </a:solidFill>
                <a:latin typeface="Arial Black" pitchFamily="34" charset="0"/>
              </a:rPr>
              <a:t>4.	</a:t>
            </a:r>
            <a:r>
              <a:rPr lang="en-US" sz="2400" dirty="0" smtClean="0">
                <a:solidFill>
                  <a:schemeClr val="tx2"/>
                </a:solidFill>
                <a:latin typeface="Arial Black" pitchFamily="34" charset="0"/>
              </a:rPr>
              <a:t>Broad s</a:t>
            </a:r>
            <a:r>
              <a:rPr lang="en-US" sz="2400" dirty="0" smtClean="0">
                <a:solidFill>
                  <a:schemeClr val="tx2"/>
                </a:solidFill>
                <a:latin typeface="Arial Black" pitchFamily="34" charset="0"/>
              </a:rPr>
              <a:t>uggestions</a:t>
            </a:r>
            <a:endParaRPr lang="en-US" sz="2400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Broadening tax base through measures including:</a:t>
            </a:r>
          </a:p>
          <a:p>
            <a:pPr lvl="1"/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rationalizing and removing unproductive tax expenditure items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marL="0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Continuously building staff capacity (tax administration, tax policy design and law drafting); 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Increase use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of IT solutions in tax administration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Improve invoicing mechanisms;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Improve taxpayer communication, consultation and education;</a:t>
            </a:r>
          </a:p>
          <a:p>
            <a:pPr marL="0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Better tax data maintenance and management;</a:t>
            </a:r>
          </a:p>
          <a:p>
            <a:pPr marL="0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Improve coordination and partnership between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MoR-MoF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and beyond;</a:t>
            </a:r>
          </a:p>
          <a:p>
            <a:pPr marL="0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36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5867400"/>
          </a:xfrm>
          <a:solidFill>
            <a:schemeClr val="tx2"/>
          </a:solidFill>
          <a:effectLst/>
        </p:spPr>
        <p:txBody>
          <a:bodyPr>
            <a:normAutofit/>
          </a:bodyPr>
          <a:lstStyle/>
          <a:p>
            <a:r>
              <a:rPr lang="en-US" sz="48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Thank you </a:t>
            </a:r>
            <a:endParaRPr lang="en-US" sz="48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33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838200"/>
            <a:ext cx="5943600" cy="5181599"/>
          </a:xfrm>
          <a:solidFill>
            <a:schemeClr val="tx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i="1" dirty="0">
                <a:solidFill>
                  <a:schemeClr val="bg2"/>
                </a:solidFill>
                <a:latin typeface="Arial Black" pitchFamily="34" charset="0"/>
              </a:rPr>
              <a:t>Background </a:t>
            </a:r>
          </a:p>
          <a:p>
            <a:pPr marL="0" indent="0">
              <a:buNone/>
            </a:pPr>
            <a:endParaRPr lang="en-US" sz="2800" i="1" dirty="0">
              <a:solidFill>
                <a:schemeClr val="bg2"/>
              </a:solidFill>
              <a:latin typeface="Arial Black" pitchFamily="34" charset="0"/>
            </a:endParaRPr>
          </a:p>
          <a:p>
            <a:r>
              <a:rPr lang="en-US" sz="2800" i="1" dirty="0">
                <a:solidFill>
                  <a:schemeClr val="bg2"/>
                </a:solidFill>
                <a:latin typeface="Arial Black" pitchFamily="34" charset="0"/>
              </a:rPr>
              <a:t>Tax revenue </a:t>
            </a:r>
            <a:r>
              <a:rPr lang="en-US" sz="2800" i="1" dirty="0" smtClean="0">
                <a:solidFill>
                  <a:schemeClr val="bg2"/>
                </a:solidFill>
                <a:latin typeface="Arial Black" pitchFamily="34" charset="0"/>
              </a:rPr>
              <a:t>performance</a:t>
            </a:r>
            <a:endParaRPr lang="en-US" sz="2800" i="1" dirty="0">
              <a:solidFill>
                <a:schemeClr val="bg2"/>
              </a:solidFill>
              <a:latin typeface="Arial Black" pitchFamily="34" charset="0"/>
            </a:endParaRPr>
          </a:p>
          <a:p>
            <a:endParaRPr lang="en-US" sz="2800" i="1" dirty="0">
              <a:solidFill>
                <a:schemeClr val="bg2"/>
              </a:solidFill>
              <a:latin typeface="Arial Black" pitchFamily="34" charset="0"/>
            </a:endParaRPr>
          </a:p>
          <a:p>
            <a:r>
              <a:rPr lang="en-US" sz="2800" i="1" dirty="0" smtClean="0">
                <a:solidFill>
                  <a:schemeClr val="bg2"/>
                </a:solidFill>
                <a:latin typeface="Arial Black" pitchFamily="34" charset="0"/>
              </a:rPr>
              <a:t>Drivers: Poor </a:t>
            </a:r>
            <a:r>
              <a:rPr lang="en-US" sz="2800" i="1" dirty="0">
                <a:solidFill>
                  <a:schemeClr val="bg2"/>
                </a:solidFill>
                <a:latin typeface="Arial Black" pitchFamily="34" charset="0"/>
              </a:rPr>
              <a:t>revenue </a:t>
            </a:r>
            <a:r>
              <a:rPr lang="en-US" sz="2800" i="1" dirty="0" smtClean="0">
                <a:solidFill>
                  <a:schemeClr val="bg2"/>
                </a:solidFill>
                <a:latin typeface="Arial Black" pitchFamily="34" charset="0"/>
              </a:rPr>
              <a:t>performance</a:t>
            </a:r>
          </a:p>
          <a:p>
            <a:endParaRPr lang="en-US" sz="2800" i="1" dirty="0">
              <a:solidFill>
                <a:schemeClr val="bg2"/>
              </a:solidFill>
              <a:latin typeface="Arial Black" pitchFamily="34" charset="0"/>
            </a:endParaRPr>
          </a:p>
          <a:p>
            <a:r>
              <a:rPr lang="en-US" sz="2800" i="1" dirty="0" smtClean="0">
                <a:solidFill>
                  <a:schemeClr val="bg2"/>
                </a:solidFill>
                <a:latin typeface="Arial Black" pitchFamily="34" charset="0"/>
              </a:rPr>
              <a:t>Suggestions </a:t>
            </a:r>
            <a:endParaRPr lang="en-US" sz="2800" i="1" dirty="0">
              <a:solidFill>
                <a:schemeClr val="bg2"/>
              </a:solidFill>
              <a:latin typeface="Arial Black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" y="1371600"/>
            <a:ext cx="2209800" cy="83820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tx2"/>
                </a:solidFill>
                <a:latin typeface="Bradley Hand ITC" pitchFamily="66" charset="0"/>
                <a:cs typeface="Arial" pitchFamily="34" charset="0"/>
              </a:rPr>
              <a:t>O</a:t>
            </a:r>
            <a:r>
              <a:rPr lang="en-US" sz="4800" b="1" dirty="0" smtClean="0">
                <a:solidFill>
                  <a:schemeClr val="tx2"/>
                </a:solidFill>
                <a:latin typeface="Bradley Hand ITC" pitchFamily="66" charset="0"/>
                <a:cs typeface="Arial" pitchFamily="34" charset="0"/>
              </a:rPr>
              <a:t>utline </a:t>
            </a:r>
            <a:endParaRPr lang="en-US" sz="4800" b="1" dirty="0">
              <a:solidFill>
                <a:schemeClr val="tx2"/>
              </a:solidFill>
              <a:latin typeface="Bradley Hand ITC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39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2"/>
                </a:solidFill>
                <a:latin typeface="Arial Black" pitchFamily="34" charset="0"/>
                <a:cs typeface="Arial" pitchFamily="34" charset="0"/>
              </a:rPr>
              <a:t>1.	Background </a:t>
            </a:r>
            <a:endParaRPr lang="en-US" sz="2400" dirty="0">
              <a:solidFill>
                <a:schemeClr val="tx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8001000" cy="50292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The tax structure follows the federal arrangement: assigning revenues to the federal, regional and concurrently to both governments;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Federal and concurrent revenues are administered by federal revenue organs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MoR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/CC); regional revenue offices administer regional taxes;</a:t>
            </a:r>
          </a:p>
          <a:p>
            <a:pPr marL="0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MoF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is responsible for tax policy and law drafting (at federal level);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Regional revenue authorities collect about 25% of total tax revenues;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98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>
                <a:solidFill>
                  <a:schemeClr val="tx2"/>
                </a:solidFill>
                <a:latin typeface="Arial Black" pitchFamily="34" charset="0"/>
              </a:rPr>
              <a:t>2.	Tax </a:t>
            </a:r>
            <a:r>
              <a:rPr lang="en-US" sz="2400" dirty="0">
                <a:solidFill>
                  <a:schemeClr val="tx2"/>
                </a:solidFill>
                <a:latin typeface="Arial Black" pitchFamily="34" charset="0"/>
              </a:rPr>
              <a:t>revenue performance 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/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Over time, tax revenues increased and reached about ETB 268 billion (about USD 8.9 billion) in 2018/19;</a:t>
            </a:r>
          </a:p>
          <a:p>
            <a:pPr marL="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As a share of GDP, tax revenues remain low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by many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other countries standards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29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Arial Black" pitchFamily="34" charset="0"/>
              </a:rPr>
              <a:t>Tax revenue performance (Cont’d)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0" y="1143000"/>
            <a:ext cx="3505200" cy="5119535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Over the last decade, tax-GDP ratio reached about 12% (in 2014/15) &amp; continued to decline;</a:t>
            </a:r>
          </a:p>
          <a:p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This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poor revenue performance contributes to the growing budget deficits and  accumulation of public debt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Budget deficit as a share of GDP increased (-1.6% (2010/11) to -3% (2017/18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));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Public debt (external) stock reached USD 26 billion (2017/18); debt to export and debt service to export ratios are high;</a:t>
            </a:r>
          </a:p>
          <a:p>
            <a:endParaRPr lang="en-US" sz="1800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286000"/>
            <a:ext cx="4584589" cy="239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259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2"/>
                </a:solidFill>
                <a:latin typeface="Arial Black" pitchFamily="34" charset="0"/>
              </a:rPr>
              <a:t>3.	Drivers: Poor revenue performance</a:t>
            </a:r>
            <a:endParaRPr lang="en-US" sz="2400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239000" cy="4525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b="1" dirty="0" smtClean="0">
                <a:solidFill>
                  <a:schemeClr val="tx2"/>
                </a:solidFill>
              </a:rPr>
              <a:t>Economic structure and the Informal sector 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Dominance of Agriculture</a:t>
            </a:r>
            <a:r>
              <a:rPr lang="en-US" sz="2400" dirty="0" smtClean="0"/>
              <a:t>: still has a relatively big share - about 33% of GDP in 2018/19;</a:t>
            </a:r>
          </a:p>
          <a:p>
            <a:r>
              <a:rPr lang="en-US" sz="2400" b="1" dirty="0" smtClean="0"/>
              <a:t>Informal sector</a:t>
            </a:r>
            <a:r>
              <a:rPr lang="en-US" sz="2400" dirty="0" smtClean="0"/>
              <a:t>: represents about 38.6% of GDP in Ethiopia; </a:t>
            </a:r>
          </a:p>
          <a:p>
            <a:pPr lvl="1"/>
            <a:r>
              <a:rPr lang="en-US" sz="2400" dirty="0" smtClean="0"/>
              <a:t>34% average in SSA (</a:t>
            </a:r>
            <a:r>
              <a:rPr lang="en-US" sz="2400" dirty="0" err="1" smtClean="0"/>
              <a:t>Adegoke</a:t>
            </a:r>
            <a:r>
              <a:rPr lang="en-US" sz="2400" dirty="0" smtClean="0"/>
              <a:t> </a:t>
            </a:r>
            <a:r>
              <a:rPr lang="en-US" sz="2400" dirty="0"/>
              <a:t>(2019 citing IMF</a:t>
            </a:r>
            <a:r>
              <a:rPr lang="en-US" sz="2400" dirty="0" smtClean="0"/>
              <a:t>));</a:t>
            </a:r>
            <a:endParaRPr lang="en-US" sz="24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25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2"/>
                </a:solidFill>
                <a:latin typeface="Arial Black" pitchFamily="34" charset="0"/>
              </a:rPr>
              <a:t>Drivers: Poor </a:t>
            </a:r>
            <a:r>
              <a:rPr lang="en-US" sz="2400" dirty="0">
                <a:solidFill>
                  <a:schemeClr val="tx2"/>
                </a:solidFill>
                <a:latin typeface="Arial Black" pitchFamily="34" charset="0"/>
              </a:rPr>
              <a:t>revenue </a:t>
            </a:r>
            <a:r>
              <a:rPr lang="en-US" sz="2400" dirty="0" smtClean="0">
                <a:solidFill>
                  <a:schemeClr val="tx2"/>
                </a:solidFill>
                <a:latin typeface="Arial Black" pitchFamily="34" charset="0"/>
              </a:rPr>
              <a:t>performance (Cont’d)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334000"/>
          </a:xfrm>
        </p:spPr>
        <p:txBody>
          <a:bodyPr>
            <a:noAutofit/>
          </a:bodyPr>
          <a:lstStyle/>
          <a:p>
            <a:pPr marL="514350" indent="-514350">
              <a:buAutoNum type="arabicPeriod" startAt="2"/>
            </a:pP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Tax policy and administration:</a:t>
            </a:r>
          </a:p>
          <a:p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Narrow tax base partly due to:  </a:t>
            </a:r>
          </a:p>
          <a:p>
            <a:pPr lvl="1"/>
            <a:r>
              <a:rPr lang="en-US" sz="1800" dirty="0" smtClean="0">
                <a:latin typeface="Arial" pitchFamily="34" charset="0"/>
                <a:cs typeface="Arial" pitchFamily="34" charset="0"/>
              </a:rPr>
              <a:t>various tax concessions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granted by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the government;</a:t>
            </a:r>
          </a:p>
          <a:p>
            <a:pPr lvl="2"/>
            <a:r>
              <a:rPr lang="en-US" sz="18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Recent estimate of TEs is about 5% of GDP; </a:t>
            </a:r>
          </a:p>
          <a:p>
            <a:pPr marL="914400" lvl="2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Limited 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tax policy and </a:t>
            </a: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administration 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capacity </a:t>
            </a:r>
          </a:p>
          <a:p>
            <a:pPr lvl="1"/>
            <a:r>
              <a:rPr lang="en-US" sz="1800" dirty="0">
                <a:latin typeface="Arial" pitchFamily="34" charset="0"/>
                <a:cs typeface="Arial" pitchFamily="34" charset="0"/>
              </a:rPr>
              <a:t>Tax policy design and law drafting capability –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(limited staff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number and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capability; high staff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turnover);</a:t>
            </a:r>
          </a:p>
          <a:p>
            <a:pPr lvl="2"/>
            <a:r>
              <a:rPr lang="en-US" sz="1400" dirty="0" smtClean="0">
                <a:latin typeface="Arial" pitchFamily="34" charset="0"/>
                <a:cs typeface="Arial" pitchFamily="34" charset="0"/>
              </a:rPr>
              <a:t>Tax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policy analysis and law drafting is mostly undertaken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with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external support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;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sz="1400" dirty="0">
                <a:latin typeface="Arial" pitchFamily="34" charset="0"/>
                <a:cs typeface="Arial" pitchFamily="34" charset="0"/>
              </a:rPr>
              <a:t>There are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tax legislation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which have been operational for many years without major changes (e.g. VAT/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ToT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stamp duty, etc.)</a:t>
            </a:r>
          </a:p>
          <a:p>
            <a:pPr lvl="1"/>
            <a:r>
              <a:rPr lang="en-US" sz="1800" dirty="0" smtClean="0">
                <a:latin typeface="Arial" pitchFamily="34" charset="0"/>
                <a:cs typeface="Arial" pitchFamily="34" charset="0"/>
              </a:rPr>
              <a:t>Tax Data is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either nonexistent or poor quality to use for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tax policy and administration purposes;</a:t>
            </a:r>
          </a:p>
          <a:p>
            <a:pPr lvl="1"/>
            <a:r>
              <a:rPr lang="en-US" sz="1800" dirty="0" smtClean="0">
                <a:latin typeface="Arial" pitchFamily="34" charset="0"/>
                <a:cs typeface="Arial" pitchFamily="34" charset="0"/>
              </a:rPr>
              <a:t>Limited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use of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IT solutions in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tax administration; 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sz="1400" dirty="0" smtClean="0">
                <a:latin typeface="Arial" pitchFamily="34" charset="0"/>
                <a:cs typeface="Arial" pitchFamily="34" charset="0"/>
              </a:rPr>
              <a:t>The administration is mostly manual; electronic taxation introduced in 2012 has not moved much; 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75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2"/>
                </a:solidFill>
                <a:latin typeface="Arial Black" pitchFamily="34" charset="0"/>
              </a:rPr>
              <a:t>Drivers: Poor </a:t>
            </a:r>
            <a:r>
              <a:rPr lang="en-US" sz="2400" dirty="0">
                <a:solidFill>
                  <a:schemeClr val="tx2"/>
                </a:solidFill>
                <a:latin typeface="Arial Black" pitchFamily="34" charset="0"/>
              </a:rPr>
              <a:t>revenue </a:t>
            </a:r>
            <a:r>
              <a:rPr lang="en-US" sz="2400" dirty="0" smtClean="0">
                <a:solidFill>
                  <a:schemeClr val="tx2"/>
                </a:solidFill>
                <a:latin typeface="Arial Black" pitchFamily="34" charset="0"/>
              </a:rPr>
              <a:t>performance (Cont’d )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Limited </a:t>
            </a: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coordination and partnership in 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tax policy and administration</a:t>
            </a:r>
          </a:p>
          <a:p>
            <a:pPr lvl="1"/>
            <a:r>
              <a:rPr lang="en-US" sz="1800" dirty="0" smtClean="0">
                <a:latin typeface="Arial" pitchFamily="34" charset="0"/>
                <a:cs typeface="Arial" pitchFamily="34" charset="0"/>
              </a:rPr>
              <a:t>The relation between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MoF&amp;MoR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in tax policy and administration remains largely unstructured;</a:t>
            </a:r>
          </a:p>
          <a:p>
            <a:pPr marL="457200" lvl="1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1800" dirty="0" smtClean="0">
                <a:latin typeface="Arial" pitchFamily="34" charset="0"/>
                <a:cs typeface="Arial" pitchFamily="34" charset="0"/>
              </a:rPr>
              <a:t>There is no national level revenue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looking at tax policy and administration holistically;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 startAt="3"/>
            </a:pPr>
            <a:r>
              <a:rPr lang="en-US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Tax compliance and taxpayer communications: </a:t>
            </a:r>
            <a:endParaRPr lang="en-US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100" dirty="0" smtClean="0">
                <a:latin typeface="Arial" pitchFamily="34" charset="0"/>
                <a:cs typeface="Arial" pitchFamily="34" charset="0"/>
              </a:rPr>
              <a:t>Poor 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taxpayer 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compliance: fake invoices (under/non-invoicing), manipulation of CRM etc.;  </a:t>
            </a:r>
          </a:p>
          <a:p>
            <a:pPr lvl="1"/>
            <a:endParaRPr lang="en-US" sz="21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100" dirty="0" smtClean="0">
                <a:latin typeface="Arial" pitchFamily="34" charset="0"/>
                <a:cs typeface="Arial" pitchFamily="34" charset="0"/>
              </a:rPr>
              <a:t>For example, in 2019,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MoR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reported about 166 companies using fake invoices (including those without actual transactions –amounting ETB 51 billion);</a:t>
            </a:r>
          </a:p>
          <a:p>
            <a:pPr marL="457200" lvl="1" indent="0">
              <a:buNone/>
            </a:pPr>
            <a:endParaRPr lang="en-US" sz="21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100" dirty="0" smtClean="0">
                <a:latin typeface="Arial" pitchFamily="34" charset="0"/>
                <a:cs typeface="Arial" pitchFamily="34" charset="0"/>
              </a:rPr>
              <a:t>IMF estimated 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VAT compliance 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gap of 4.1% of GDP (2017/18); </a:t>
            </a:r>
          </a:p>
          <a:p>
            <a:pPr marL="457200" lvl="1" indent="0">
              <a:buNone/>
            </a:pPr>
            <a:endParaRPr lang="en-US" sz="21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100" dirty="0" smtClean="0">
                <a:latin typeface="Arial" pitchFamily="34" charset="0"/>
                <a:cs typeface="Arial" pitchFamily="34" charset="0"/>
              </a:rPr>
              <a:t>Limited 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taxpayer communications  and education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457200" lvl="1" indent="0">
              <a:buNone/>
            </a:pPr>
            <a:endParaRPr lang="en-US" sz="21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6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2"/>
                </a:solidFill>
                <a:latin typeface="Arial Black" pitchFamily="34" charset="0"/>
              </a:rPr>
              <a:t>Drivers: Poor </a:t>
            </a:r>
            <a:r>
              <a:rPr lang="en-US" sz="2400" dirty="0">
                <a:solidFill>
                  <a:schemeClr val="tx2"/>
                </a:solidFill>
                <a:latin typeface="Arial Black" pitchFamily="34" charset="0"/>
              </a:rPr>
              <a:t>revenue </a:t>
            </a:r>
            <a:r>
              <a:rPr lang="en-US" sz="2400" dirty="0" smtClean="0">
                <a:solidFill>
                  <a:schemeClr val="tx2"/>
                </a:solidFill>
                <a:latin typeface="Arial Black" pitchFamily="34" charset="0"/>
              </a:rPr>
              <a:t>performance (</a:t>
            </a:r>
            <a:r>
              <a:rPr lang="en-US" sz="2400" dirty="0">
                <a:solidFill>
                  <a:schemeClr val="tx2"/>
                </a:solidFill>
                <a:latin typeface="Arial Black" pitchFamily="34" charset="0"/>
              </a:rPr>
              <a:t>Cont’d)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pPr marL="457200" indent="-457200">
              <a:buAutoNum type="arabicPeriod" startAt="4"/>
            </a:pPr>
            <a:r>
              <a:rPr lang="en-US" sz="25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Corruption</a:t>
            </a:r>
            <a:endParaRPr lang="en-US" sz="25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The Media and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MoR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report about tax officials who are caught while receiving bribes;</a:t>
            </a:r>
          </a:p>
          <a:p>
            <a:pPr lvl="1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A study also shows that  businesses report bribes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and irregular payments to be common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practices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when making tax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and custom duty payments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in Ethiopia;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57150" indent="0">
              <a:buNone/>
            </a:pPr>
            <a:r>
              <a:rPr lang="en-US" sz="25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5.	</a:t>
            </a:r>
            <a:r>
              <a:rPr lang="en-US" sz="25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Political instability </a:t>
            </a:r>
            <a:r>
              <a:rPr lang="en-US" sz="25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and COVID 19 pandemic </a:t>
            </a:r>
          </a:p>
          <a:p>
            <a:pPr lvl="1"/>
            <a:r>
              <a:rPr lang="en-US" sz="1800" dirty="0" smtClean="0">
                <a:latin typeface="Arial" pitchFamily="34" charset="0"/>
                <a:cs typeface="Arial" pitchFamily="34" charset="0"/>
              </a:rPr>
              <a:t>Are likely to impact on normal business operations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and contribute to poor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collections; 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US" sz="21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79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21928</TotalTime>
  <Words>646</Words>
  <Application>Microsoft Office PowerPoint</Application>
  <PresentationFormat>On-screen Show (4:3)</PresentationFormat>
  <Paragraphs>93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Domestic Revenue Mobilization in Ethiopia: Challenges</vt:lpstr>
      <vt:lpstr>PowerPoint Presentation</vt:lpstr>
      <vt:lpstr>1. Background </vt:lpstr>
      <vt:lpstr>2. Tax revenue performance </vt:lpstr>
      <vt:lpstr>Tax revenue performance (Cont’d) </vt:lpstr>
      <vt:lpstr>3. Drivers: Poor revenue performance</vt:lpstr>
      <vt:lpstr>Drivers: Poor revenue performance (Cont’d)</vt:lpstr>
      <vt:lpstr>Drivers: Poor revenue performance (Cont’d )</vt:lpstr>
      <vt:lpstr>Drivers: Poor revenue performance (Cont’d)</vt:lpstr>
      <vt:lpstr>4. Broad suggestions</vt:lpstr>
      <vt:lpstr>Thank you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Poor tax revenue performance in Ethiopia: What could explain that?</dc:title>
  <dc:creator>Wollela A. Yesegat</dc:creator>
  <cp:lastModifiedBy>Wollela A. Yesegat</cp:lastModifiedBy>
  <cp:revision>160</cp:revision>
  <dcterms:created xsi:type="dcterms:W3CDTF">2020-10-30T15:48:13Z</dcterms:created>
  <dcterms:modified xsi:type="dcterms:W3CDTF">2020-11-26T15:31:57Z</dcterms:modified>
</cp:coreProperties>
</file>